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2" r:id="rId3"/>
    <p:sldId id="283" r:id="rId4"/>
    <p:sldId id="259" r:id="rId5"/>
    <p:sldId id="268" r:id="rId6"/>
    <p:sldId id="302" r:id="rId7"/>
    <p:sldId id="303" r:id="rId8"/>
    <p:sldId id="291" r:id="rId9"/>
    <p:sldId id="304" r:id="rId10"/>
    <p:sldId id="300" r:id="rId11"/>
    <p:sldId id="271" r:id="rId12"/>
    <p:sldId id="292" r:id="rId13"/>
    <p:sldId id="308" r:id="rId14"/>
    <p:sldId id="301" r:id="rId15"/>
    <p:sldId id="299" r:id="rId16"/>
    <p:sldId id="279" r:id="rId17"/>
    <p:sldId id="280" r:id="rId18"/>
    <p:sldId id="297" r:id="rId19"/>
    <p:sldId id="306" r:id="rId20"/>
    <p:sldId id="305" r:id="rId21"/>
    <p:sldId id="29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23" d="100"/>
          <a:sy n="123" d="100"/>
        </p:scale>
        <p:origin x="114" y="28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other factors: careful design, extensible solutions, effective teamwork,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1/7/2021</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1/7/2021</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1/7/2021</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1/7/2021</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1/7/2021</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1/7/2021</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1/7/2021</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1/7/2021</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1/7/2021</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1/7/2021</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1/7/2021</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1/7/2021</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CS 5500: Foundations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Lesson 1.1 Course Introduction</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dirty="0"/>
              <a:t>Jon Bell, John </a:t>
            </a:r>
            <a:r>
              <a:rPr lang="en-US" dirty="0" err="1"/>
              <a:t>Boyland</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AC04-7D84-4ADF-9008-CD1F760BF4F6}"/>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2F14D664-92BF-4A0F-A0F9-34716F35F125}"/>
              </a:ext>
            </a:extLst>
          </p:cNvPr>
          <p:cNvSpPr>
            <a:spLocks noGrp="1"/>
          </p:cNvSpPr>
          <p:nvPr>
            <p:ph idx="1"/>
          </p:nvPr>
        </p:nvSpPr>
        <p:spPr/>
        <p:txBody>
          <a:bodyPr/>
          <a:lstStyle/>
          <a:p>
            <a:r>
              <a:rPr lang="en-US" dirty="0"/>
              <a:t>We will try to mirror the experience of a young software engineer joining a new team...</a:t>
            </a:r>
          </a:p>
          <a:p>
            <a:pPr lvl="1"/>
            <a:r>
              <a:rPr lang="en-US" dirty="0"/>
              <a:t>"onboarding" to a new codebase</a:t>
            </a:r>
          </a:p>
          <a:p>
            <a:pPr lvl="1"/>
            <a:r>
              <a:rPr lang="en-US" dirty="0"/>
              <a:t>start with small individual projects (</a:t>
            </a:r>
            <a:r>
              <a:rPr lang="en-US" dirty="0" err="1"/>
              <a:t>apx</a:t>
            </a:r>
            <a:r>
              <a:rPr lang="en-US" dirty="0"/>
              <a:t>. 4 </a:t>
            </a:r>
            <a:r>
              <a:rPr lang="en-US" dirty="0" err="1"/>
              <a:t>homeworks</a:t>
            </a:r>
            <a:r>
              <a:rPr lang="en-US" dirty="0"/>
              <a:t>)</a:t>
            </a:r>
          </a:p>
          <a:p>
            <a:pPr lvl="1"/>
            <a:r>
              <a:rPr lang="en-US" dirty="0"/>
              <a:t>participate in small team project to design &amp; develop a major new feature (Team Project, with intermediate deliverables)</a:t>
            </a:r>
          </a:p>
          <a:p>
            <a:pPr lvl="1"/>
            <a:endParaRPr lang="en-US" dirty="0"/>
          </a:p>
        </p:txBody>
      </p:sp>
      <p:sp>
        <p:nvSpPr>
          <p:cNvPr id="4" name="Slide Number Placeholder 3">
            <a:extLst>
              <a:ext uri="{FF2B5EF4-FFF2-40B4-BE49-F238E27FC236}">
                <a16:creationId xmlns:a16="http://schemas.microsoft.com/office/drawing/2014/main" id="{35CC98DA-479F-4397-9904-62EF61195E7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10</a:t>
            </a:fld>
            <a:endParaRPr lang="en-US"/>
          </a:p>
        </p:txBody>
      </p:sp>
    </p:spTree>
    <p:extLst>
      <p:ext uri="{BB962C8B-B14F-4D97-AF65-F5344CB8AC3E}">
        <p14:creationId xmlns:p14="http://schemas.microsoft.com/office/powerpoint/2010/main" val="1165156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In our shop we use:</a:t>
            </a:r>
          </a:p>
          <a:p>
            <a:pPr lvl="1"/>
            <a:r>
              <a:rPr lang="en-US" dirty="0"/>
              <a:t>TypeScript as implementation language</a:t>
            </a:r>
          </a:p>
          <a:p>
            <a:pPr lvl="1"/>
            <a:r>
              <a:rPr lang="en-US" dirty="0"/>
              <a:t>React for web pages</a:t>
            </a:r>
          </a:p>
          <a:p>
            <a:pPr lvl="1"/>
            <a:r>
              <a:rPr lang="en-US" dirty="0"/>
              <a:t>Chakra-UI for design elements</a:t>
            </a:r>
          </a:p>
          <a:p>
            <a:pPr lvl="1"/>
            <a:r>
              <a:rPr lang="en-US" dirty="0"/>
              <a:t>Visual Studio Code</a:t>
            </a:r>
          </a:p>
          <a:p>
            <a:pPr lvl="1"/>
            <a:r>
              <a:rPr lang="en-US" dirty="0"/>
              <a:t>+ git, etc...</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11</a:t>
            </a:fld>
            <a:endParaRPr lang="en-US"/>
          </a:p>
        </p:txBody>
      </p:sp>
      <p:sp>
        <p:nvSpPr>
          <p:cNvPr id="2" name="TextBox 1">
            <a:extLst>
              <a:ext uri="{FF2B5EF4-FFF2-40B4-BE49-F238E27FC236}">
                <a16:creationId xmlns:a16="http://schemas.microsoft.com/office/drawing/2014/main" id="{20CBB8C1-4EEC-4361-A1BE-A156920360A4}"/>
              </a:ext>
            </a:extLst>
          </p:cNvPr>
          <p:cNvSpPr txBox="1"/>
          <p:nvPr/>
        </p:nvSpPr>
        <p:spPr>
          <a:xfrm>
            <a:off x="8707966" y="232159"/>
            <a:ext cx="1778739" cy="98122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l"/>
            <a:r>
              <a:rPr lang="en-US" sz="1969" dirty="0">
                <a:latin typeface="Lucida Console" panose="020B0609040504020204" pitchFamily="49" charset="0"/>
              </a:rPr>
              <a:t>Too specific for now?</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Our goal is to provide a productive learning environment to both remote and on-the-ground students</a:t>
            </a:r>
          </a:p>
          <a:p>
            <a:r>
              <a:rPr lang="en-US" dirty="0"/>
              <a:t>“Flipped-Classroom” Model:</a:t>
            </a:r>
          </a:p>
          <a:p>
            <a:pPr lvl="1"/>
            <a:r>
              <a:rPr lang="en-US" dirty="0"/>
              <a:t>Lecture videos will be posted at start of week: watch videos before coming to class</a:t>
            </a:r>
          </a:p>
          <a:p>
            <a:pPr lvl="1"/>
            <a:r>
              <a:rPr lang="en-US" dirty="0"/>
              <a:t>During scheduled class time: discussion, activities. If you come in person, bring laptop and headphones</a:t>
            </a:r>
          </a:p>
          <a:p>
            <a:pPr lvl="1"/>
            <a:r>
              <a:rPr lang="en-US" dirty="0"/>
              <a:t>You are expected to come to class, either in person or remote.</a:t>
            </a:r>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Laboratories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lstStyle/>
          <a:p>
            <a:r>
              <a:rPr lang="en-US" dirty="0"/>
              <a:t>There will be regular laboratory exercises to give you practice with the technologies we will use.</a:t>
            </a:r>
          </a:p>
          <a:p>
            <a:r>
              <a:rPr lang="en-US" dirty="0"/>
              <a:t>Not graded, but highly recommended</a:t>
            </a:r>
          </a:p>
          <a:p>
            <a:r>
              <a:rPr lang="en-US" dirty="0"/>
              <a:t>Typically, will consist of structured steps that will guide you through a typical task</a:t>
            </a:r>
          </a:p>
          <a:p>
            <a:r>
              <a:rPr lang="en-US" dirty="0"/>
              <a:t>Typically asynchronous, but the TAs will have a dedicated office hour for handling your questions about the lab exercise.</a:t>
            </a:r>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504651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8666-5DA3-40C8-9AA2-091791EA54E1}"/>
              </a:ext>
            </a:extLst>
          </p:cNvPr>
          <p:cNvSpPr>
            <a:spLocks noGrp="1"/>
          </p:cNvSpPr>
          <p:nvPr>
            <p:ph type="title"/>
          </p:nvPr>
        </p:nvSpPr>
        <p:spPr/>
        <p:txBody>
          <a:bodyPr/>
          <a:lstStyle/>
          <a:p>
            <a:r>
              <a:rPr lang="en-US" dirty="0"/>
              <a:t>Pedagogy</a:t>
            </a:r>
          </a:p>
        </p:txBody>
      </p:sp>
      <p:sp>
        <p:nvSpPr>
          <p:cNvPr id="3" name="Text Placeholder 2">
            <a:extLst>
              <a:ext uri="{FF2B5EF4-FFF2-40B4-BE49-F238E27FC236}">
                <a16:creationId xmlns:a16="http://schemas.microsoft.com/office/drawing/2014/main" id="{6BCD052E-B691-4B7D-9784-B682D8DE5E44}"/>
              </a:ext>
            </a:extLst>
          </p:cNvPr>
          <p:cNvSpPr>
            <a:spLocks noGrp="1"/>
          </p:cNvSpPr>
          <p:nvPr>
            <p:ph idx="1"/>
          </p:nvPr>
        </p:nvSpPr>
        <p:spPr/>
        <p:txBody>
          <a:bodyPr>
            <a:normAutofit/>
          </a:bodyPr>
          <a:lstStyle/>
          <a:p>
            <a:r>
              <a:rPr lang="en-US" dirty="0"/>
              <a:t>We are big on "learning objectives"</a:t>
            </a:r>
          </a:p>
          <a:p>
            <a:r>
              <a:rPr lang="en-US" dirty="0"/>
              <a:t>A learning objective is something you should be able to do after completing the learning experience  (</a:t>
            </a:r>
            <a:r>
              <a:rPr lang="en-US" dirty="0" err="1"/>
              <a:t>lesson|homework|etc</a:t>
            </a:r>
            <a:r>
              <a:rPr lang="en-US" dirty="0"/>
              <a:t>.).</a:t>
            </a:r>
          </a:p>
          <a:p>
            <a:r>
              <a:rPr lang="en-US" dirty="0"/>
              <a:t>Every lesson and every homework will have explicit learning goals.</a:t>
            </a:r>
          </a:p>
          <a:p>
            <a:pPr lvl="1"/>
            <a:r>
              <a:rPr lang="en-US" dirty="0"/>
              <a:t>We will tell you these before and remind you of them afterwards</a:t>
            </a:r>
          </a:p>
        </p:txBody>
      </p:sp>
      <p:sp>
        <p:nvSpPr>
          <p:cNvPr id="7" name="Slide Number Placeholder 6">
            <a:extLst>
              <a:ext uri="{FF2B5EF4-FFF2-40B4-BE49-F238E27FC236}">
                <a16:creationId xmlns:a16="http://schemas.microsoft.com/office/drawing/2014/main" id="{A3D66CE6-1598-44D5-8420-6B2F70B524B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grpSp>
        <p:nvGrpSpPr>
          <p:cNvPr id="8" name="Group 7">
            <a:extLst>
              <a:ext uri="{FF2B5EF4-FFF2-40B4-BE49-F238E27FC236}">
                <a16:creationId xmlns:a16="http://schemas.microsoft.com/office/drawing/2014/main" id="{5F9E5CAA-1161-41BF-8143-149EBEB31AE0}"/>
              </a:ext>
            </a:extLst>
          </p:cNvPr>
          <p:cNvGrpSpPr/>
          <p:nvPr/>
        </p:nvGrpSpPr>
        <p:grpSpPr>
          <a:xfrm>
            <a:off x="8610600" y="4181396"/>
            <a:ext cx="2988946" cy="375165"/>
            <a:chOff x="8276095" y="4778081"/>
            <a:chExt cx="2988946" cy="375165"/>
          </a:xfrm>
        </p:grpSpPr>
        <p:sp>
          <p:nvSpPr>
            <p:cNvPr id="4" name="TextBox 3">
              <a:extLst>
                <a:ext uri="{FF2B5EF4-FFF2-40B4-BE49-F238E27FC236}">
                  <a16:creationId xmlns:a16="http://schemas.microsoft.com/office/drawing/2014/main" id="{6FC2DBE7-0462-4546-BCC6-8C9840F7A502}"/>
                </a:ext>
              </a:extLst>
            </p:cNvPr>
            <p:cNvSpPr txBox="1"/>
            <p:nvPr/>
          </p:nvSpPr>
          <p:spPr>
            <a:xfrm>
              <a:off x="9538946" y="4778081"/>
              <a:ext cx="1726095" cy="375165"/>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r>
                <a:rPr lang="en-US" sz="1969" dirty="0">
                  <a:latin typeface="Calibri" panose="020F0502020204030204" pitchFamily="34" charset="0"/>
                  <a:cs typeface="Calibri" panose="020F0502020204030204" pitchFamily="34" charset="0"/>
                </a:rPr>
                <a:t>like Slides 5-6!</a:t>
              </a:r>
            </a:p>
          </p:txBody>
        </p:sp>
        <p:cxnSp>
          <p:nvCxnSpPr>
            <p:cNvPr id="6" name="Straight Arrow Connector 5">
              <a:extLst>
                <a:ext uri="{FF2B5EF4-FFF2-40B4-BE49-F238E27FC236}">
                  <a16:creationId xmlns:a16="http://schemas.microsoft.com/office/drawing/2014/main" id="{065850BF-68D3-4C48-BB2B-3ACAF23C2071}"/>
                </a:ext>
              </a:extLst>
            </p:cNvPr>
            <p:cNvCxnSpPr>
              <a:cxnSpLocks/>
              <a:stCxn id="4" idx="1"/>
            </p:cNvCxnSpPr>
            <p:nvPr/>
          </p:nvCxnSpPr>
          <p:spPr>
            <a:xfrm flipH="1">
              <a:off x="8276095" y="4965664"/>
              <a:ext cx="1262851" cy="0"/>
            </a:xfrm>
            <a:prstGeom prst="straightConnector1">
              <a:avLst/>
            </a:prstGeom>
            <a:noFill/>
            <a:ln w="28575" cap="flat">
              <a:solidFill>
                <a:srgbClr val="ABABAB"/>
              </a:solidFill>
              <a:prstDash val="solid"/>
              <a:miter lim="400000"/>
              <a:tailEnd type="arrow"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4230890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p:txBody>
          <a:bodyPr>
            <a:normAutofit/>
          </a:bodyPr>
          <a:lstStyle/>
          <a:p>
            <a:r>
              <a:rPr lang="en-US" dirty="0"/>
              <a:t>There will be </a:t>
            </a:r>
            <a:r>
              <a:rPr lang="en-US" strike="sngStrike" dirty="0"/>
              <a:t>three</a:t>
            </a:r>
            <a:r>
              <a:rPr lang="en-US" dirty="0"/>
              <a:t> programming assignments and a final project. You will complete the assignments individually, and the project in a group of 3 or 4. The overall grading breakdown is:</a:t>
            </a:r>
          </a:p>
          <a:p>
            <a:pPr lvl="1"/>
            <a:r>
              <a:rPr lang="en-US" dirty="0"/>
              <a:t>36% Programming Assignments</a:t>
            </a:r>
          </a:p>
          <a:p>
            <a:pPr lvl="1"/>
            <a:r>
              <a:rPr lang="en-US" dirty="0"/>
              <a:t>29% Final Project</a:t>
            </a:r>
          </a:p>
          <a:p>
            <a:pPr lvl="1"/>
            <a:r>
              <a:rPr lang="en-US" dirty="0"/>
              <a:t>10% </a:t>
            </a:r>
            <a:r>
              <a:rPr lang="en-US" dirty="0" err="1"/>
              <a:t>Quizes</a:t>
            </a:r>
            <a:r>
              <a:rPr lang="en-US" dirty="0"/>
              <a:t> and in-class activities</a:t>
            </a:r>
          </a:p>
          <a:p>
            <a:pPr lvl="1"/>
            <a:r>
              <a:rPr lang="en-US" dirty="0"/>
              <a:t>25% Final Exam</a:t>
            </a:r>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15</a:t>
            </a:fld>
            <a:endParaRPr lang="en-US"/>
          </a:p>
        </p:txBody>
      </p:sp>
      <p:sp>
        <p:nvSpPr>
          <p:cNvPr id="4" name="TextBox 3">
            <a:extLst>
              <a:ext uri="{FF2B5EF4-FFF2-40B4-BE49-F238E27FC236}">
                <a16:creationId xmlns:a16="http://schemas.microsoft.com/office/drawing/2014/main" id="{1C7FD25B-1C6E-48D2-BA2F-659B391CE64E}"/>
              </a:ext>
            </a:extLst>
          </p:cNvPr>
          <p:cNvSpPr txBox="1"/>
          <p:nvPr/>
        </p:nvSpPr>
        <p:spPr>
          <a:xfrm>
            <a:off x="3661837" y="1201047"/>
            <a:ext cx="1041248" cy="375165"/>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l"/>
            <a:r>
              <a:rPr lang="en-US" sz="1969" dirty="0">
                <a:solidFill>
                  <a:srgbClr val="FF0000"/>
                </a:solidFill>
                <a:latin typeface="Lucida Console" panose="020B0609040504020204" pitchFamily="49" charset="0"/>
              </a:rPr>
              <a:t>four?</a:t>
            </a:r>
          </a:p>
        </p:txBody>
      </p:sp>
      <p:sp>
        <p:nvSpPr>
          <p:cNvPr id="6" name="Rectangle 5">
            <a:extLst>
              <a:ext uri="{FF2B5EF4-FFF2-40B4-BE49-F238E27FC236}">
                <a16:creationId xmlns:a16="http://schemas.microsoft.com/office/drawing/2014/main" id="{BCB11912-1F54-44B0-8202-AE7B7C3C904E}"/>
              </a:ext>
            </a:extLst>
          </p:cNvPr>
          <p:cNvSpPr/>
          <p:nvPr/>
        </p:nvSpPr>
        <p:spPr>
          <a:xfrm>
            <a:off x="8258631" y="3429000"/>
            <a:ext cx="2857868" cy="2142412"/>
          </a:xfrm>
          <a:prstGeom prst="rect">
            <a:avLst/>
          </a:prstGeom>
          <a:solidFill>
            <a:srgbClr val="FFFF00"/>
          </a:solidFill>
        </p:spPr>
        <p:txBody>
          <a:bodyPr wrap="square" lIns="64292" tIns="32146" rIns="64292" bIns="32146">
            <a:spAutoFit/>
          </a:bodyPr>
          <a:lstStyle/>
          <a:p>
            <a:pPr algn="ctr"/>
            <a:r>
              <a:rPr lang="en-US" sz="6750" b="1" spc="35" dirty="0">
                <a:ln w="9525" cmpd="sng">
                  <a:solidFill>
                    <a:schemeClr val="accent1"/>
                  </a:solidFill>
                  <a:prstDash val="solid"/>
                </a:ln>
                <a:solidFill>
                  <a:srgbClr val="C00000"/>
                </a:solidFill>
                <a:effectLst>
                  <a:glow rad="38100">
                    <a:schemeClr val="accent1">
                      <a:alpha val="40000"/>
                    </a:schemeClr>
                  </a:glow>
                </a:effectLst>
              </a:rPr>
              <a:t>to be refined</a:t>
            </a:r>
          </a:p>
        </p:txBody>
      </p:sp>
    </p:spTree>
    <p:extLst>
      <p:ext uri="{BB962C8B-B14F-4D97-AF65-F5344CB8AC3E}">
        <p14:creationId xmlns:p14="http://schemas.microsoft.com/office/powerpoint/2010/main" val="3191866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 by opening a regrade request in </a:t>
            </a:r>
            <a:r>
              <a:rPr lang="en-US" dirty="0" err="1"/>
              <a:t>GradeScope</a:t>
            </a:r>
            <a:r>
              <a:rPr lang="en-US" dirty="0"/>
              <a:t>. </a:t>
            </a:r>
          </a:p>
          <a:p>
            <a:pPr lvl="1"/>
            <a:r>
              <a:rPr lang="en-US" dirty="0"/>
              <a:t>Do not post on Piazza or email your TA or instructor </a:t>
            </a:r>
          </a:p>
          <a:p>
            <a:pPr lvl="1"/>
            <a:r>
              <a:rPr lang="en-US" dirty="0" err="1"/>
              <a:t>GradeScope</a:t>
            </a:r>
            <a:r>
              <a:rPr lang="en-US" dirty="0"/>
              <a:t> provides an interface that allows us to review all regrade requests in one place. </a:t>
            </a:r>
          </a:p>
          <a:p>
            <a:pPr lvl="1"/>
            <a:r>
              <a:rPr lang="en-US" dirty="0"/>
              <a:t>All regrade requests must be submitted within 7 days from your receipt of the graded work.</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p:txBody>
          <a:bodyPr>
            <a:normAutofit/>
          </a:bodyPr>
          <a:lstStyle/>
          <a:p>
            <a:r>
              <a:rPr lang="en-US" dirty="0"/>
              <a:t>Your work is late if it is not turned in by the deadline. </a:t>
            </a:r>
          </a:p>
          <a:p>
            <a:pPr lvl="1"/>
            <a:r>
              <a:rPr lang="en-US" dirty="0"/>
              <a:t>10% will be deducted for late HW assignments will turned in within 24 hours after the due date </a:t>
            </a:r>
          </a:p>
          <a:p>
            <a:pPr lvl="1"/>
            <a:r>
              <a:rPr lang="en-US" dirty="0"/>
              <a:t>HW assignments submitted more than 24 hours late will receive a zero.</a:t>
            </a:r>
          </a:p>
          <a:p>
            <a:pPr lvl="1"/>
            <a:r>
              <a:rPr lang="en-US" dirty="0"/>
              <a:t>If you're worried about being busy around the time of a HW submission, please plan ahead and get started </a:t>
            </a:r>
            <a:r>
              <a:rPr lang="en-US"/>
              <a:t>early.</a:t>
            </a:r>
            <a:endParaRPr lang="en-US" dirty="0"/>
          </a:p>
        </p:txBody>
      </p:sp>
      <p:sp>
        <p:nvSpPr>
          <p:cNvPr id="259" name="Slide Number"/>
          <p:cNvSpPr txBox="1">
            <a:spLocks noGrp="1"/>
          </p:cNvSpPr>
          <p:nvPr>
            <p:ph type="sldNum" sz="quarter" idx="12"/>
          </p:nvPr>
        </p:nvSpPr>
        <p:spPr/>
        <p:txBody>
          <a:bodyPr/>
          <a:lstStyle/>
          <a:p>
            <a:fld id="{86CB4B4D-7CA3-9044-876B-883B54F8677D}"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fail the class.</a:t>
            </a:r>
          </a:p>
          <a:p>
            <a:r>
              <a:rPr lang="en-US" dirty="0"/>
              <a:t>You are responsible for protecting your work. If someone uses your work, with or without your permission, you fail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18</a:t>
            </a:fld>
            <a:endParaRPr lang="en-US"/>
          </a:p>
        </p:txBody>
      </p:sp>
      <p:sp>
        <p:nvSpPr>
          <p:cNvPr id="5" name="TextBox 4">
            <a:extLst>
              <a:ext uri="{FF2B5EF4-FFF2-40B4-BE49-F238E27FC236}">
                <a16:creationId xmlns:a16="http://schemas.microsoft.com/office/drawing/2014/main" id="{16454074-D0B1-40FE-BBEE-B6DC3F4AB68F}"/>
              </a:ext>
            </a:extLst>
          </p:cNvPr>
          <p:cNvSpPr txBox="1"/>
          <p:nvPr/>
        </p:nvSpPr>
        <p:spPr>
          <a:xfrm>
            <a:off x="9322310" y="2441910"/>
            <a:ext cx="2607389" cy="98122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l"/>
            <a:r>
              <a:rPr lang="en-US" sz="1969" dirty="0">
                <a:latin typeface="Calibri" panose="020F0502020204030204" pitchFamily="34" charset="0"/>
                <a:cs typeface="Calibri" panose="020F0502020204030204" pitchFamily="34" charset="0"/>
              </a:rPr>
              <a:t>I think we need to have a longer discussion about what this means.</a:t>
            </a:r>
          </a:p>
        </p:txBody>
      </p:sp>
    </p:spTree>
    <p:extLst>
      <p:ext uri="{BB962C8B-B14F-4D97-AF65-F5344CB8AC3E}">
        <p14:creationId xmlns:p14="http://schemas.microsoft.com/office/powerpoint/2010/main" val="4223183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You are free to reuse small snippets of example code found on the Internet (e.g. via </a:t>
            </a:r>
            <a:r>
              <a:rPr lang="en-US" dirty="0" err="1"/>
              <a:t>StackOverflow</a:t>
            </a:r>
            <a:r>
              <a:rPr lang="en-US" dirty="0"/>
              <a:t>) provided that it is attributed. </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19</a:t>
            </a:fld>
            <a:endParaRPr lang="en-US"/>
          </a:p>
        </p:txBody>
      </p:sp>
    </p:spTree>
    <p:extLst>
      <p:ext uri="{BB962C8B-B14F-4D97-AF65-F5344CB8AC3E}">
        <p14:creationId xmlns:p14="http://schemas.microsoft.com/office/powerpoint/2010/main" val="1665633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S 4530/5500:…"/>
          <p:cNvSpPr txBox="1">
            <a:spLocks noGrp="1"/>
          </p:cNvSpPr>
          <p:nvPr>
            <p:ph type="ctrTitle"/>
          </p:nvPr>
        </p:nvSpPr>
        <p:spPr/>
        <p:txBody>
          <a:bodyPr>
            <a:normAutofit fontScale="90000"/>
          </a:bodyPr>
          <a:lstStyle/>
          <a:p>
            <a:br>
              <a:rPr lang="en-US" altLang="en-US" dirty="0">
                <a:sym typeface="Helvetica Neue" charset="0"/>
              </a:rPr>
            </a:br>
            <a:br>
              <a:rPr lang="en-US" altLang="en-US" dirty="0">
                <a:sym typeface="Helvetica Neue" charset="0"/>
              </a:rPr>
            </a:br>
            <a:r>
              <a:rPr lang="en-US" altLang="en-US" dirty="0">
                <a:sym typeface="Helvetica Neue" charset="0"/>
              </a:rPr>
              <a:t>CS 4350: Fundamentals of Software Engineering</a:t>
            </a:r>
            <a:br>
              <a:rPr lang="en-US" altLang="en-US" dirty="0">
                <a:sym typeface="Helvetica Neue" charset="0"/>
              </a:rPr>
            </a:br>
            <a:r>
              <a:rPr lang="en-US" altLang="en-US" dirty="0">
                <a:sym typeface="Helvetica Neue" charset="0"/>
              </a:rPr>
              <a:t>CS 5500: Foundations of Software Engineering</a:t>
            </a:r>
            <a:br>
              <a:rPr lang="en-US" altLang="en-US" dirty="0">
                <a:sym typeface="Helvetica Neue" charset="0"/>
              </a:rPr>
            </a:br>
            <a:br>
              <a:rPr lang="en-US" altLang="en-US" dirty="0">
                <a:sym typeface="Helvetica Neue" charset="0"/>
              </a:rPr>
            </a:br>
            <a:r>
              <a:rPr lang="en-US" altLang="en-US" dirty="0">
                <a:sym typeface="Helvetica Neue" charset="0"/>
              </a:rPr>
              <a:t>Lesson 1.1 Course Introduction</a:t>
            </a:r>
            <a:endParaRPr lang="en-US" dirty="0"/>
          </a:p>
        </p:txBody>
      </p:sp>
      <p:sp>
        <p:nvSpPr>
          <p:cNvPr id="145" name="Jon Bell, Frank Tip, Mitch Wand…"/>
          <p:cNvSpPr txBox="1">
            <a:spLocks noGrp="1"/>
          </p:cNvSpPr>
          <p:nvPr>
            <p:ph type="subTitle" idx="1"/>
          </p:nvPr>
        </p:nvSpPr>
        <p:spPr/>
        <p:txBody>
          <a:bodyPr/>
          <a:lstStyle/>
          <a:p>
            <a:r>
              <a:rPr lang="en-US" dirty="0"/>
              <a:t>Jon Bell, John </a:t>
            </a:r>
            <a:r>
              <a:rPr lang="en-US" dirty="0" err="1"/>
              <a:t>Boyland</a:t>
            </a:r>
            <a:r>
              <a:rPr lang="en-US" dirty="0"/>
              <a:t>, Mitch Wand</a:t>
            </a:r>
          </a:p>
          <a:p>
            <a:r>
              <a:rPr lang="en-US" dirty="0"/>
              <a:t>Khoury College of Computer Sciences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fontAlgn="base"/>
            <a:r>
              <a:rPr lang="en-US" dirty="0"/>
              <a:t>Explain what SE is and why it’s important</a:t>
            </a:r>
          </a:p>
          <a:p>
            <a:pPr lvl="1" fontAlgn="base"/>
            <a:r>
              <a:rPr lang="en-US" dirty="0"/>
              <a:t>List your weekly obligations as a student</a:t>
            </a:r>
          </a:p>
          <a:p>
            <a:pPr lvl="1" fontAlgn="base"/>
            <a:r>
              <a:rPr lang="en-US" dirty="0"/>
              <a:t>List the requirements for completing the course</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20</a:t>
            </a:fld>
            <a:endParaRPr lang="en-US"/>
          </a:p>
        </p:txBody>
      </p:sp>
      <p:sp>
        <p:nvSpPr>
          <p:cNvPr id="5" name="Arrow: Pentagon 4">
            <a:extLst>
              <a:ext uri="{FF2B5EF4-FFF2-40B4-BE49-F238E27FC236}">
                <a16:creationId xmlns:a16="http://schemas.microsoft.com/office/drawing/2014/main" id="{71CDC5C4-0AF2-47FC-950A-3566EE6A5DC4}"/>
              </a:ext>
            </a:extLst>
          </p:cNvPr>
          <p:cNvSpPr/>
          <p:nvPr/>
        </p:nvSpPr>
        <p:spPr>
          <a:xfrm flipH="1">
            <a:off x="8257360" y="2647763"/>
            <a:ext cx="3678919" cy="656524"/>
          </a:xfrm>
          <a:prstGeom prst="homePlate">
            <a:avLst>
              <a:gd name="adj" fmla="val 35145"/>
            </a:avLst>
          </a:prstGeom>
          <a:solidFill>
            <a:schemeClr val="accent2">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defTabSz="410751" hangingPunct="0"/>
            <a:r>
              <a:rPr lang="en-US" sz="1266" dirty="0"/>
              <a:t>We told you that we were going to list the learning objectives at the beginning and the end of each lesson!</a:t>
            </a:r>
            <a:endParaRPr lang="en-US" sz="2531" dirty="0">
              <a:sym typeface="Helvetica Neue Light"/>
            </a:endParaRPr>
          </a:p>
        </p:txBody>
      </p:sp>
    </p:spTree>
    <p:extLst>
      <p:ext uri="{BB962C8B-B14F-4D97-AF65-F5344CB8AC3E}">
        <p14:creationId xmlns:p14="http://schemas.microsoft.com/office/powerpoint/2010/main" val="2798469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solidFill>
                  <a:srgbClr val="0070C0"/>
                </a:solidFill>
              </a:rPr>
              <a:t>OK, now let’s get down to work!</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idx="1"/>
          </p:nvPr>
        </p:nvSpPr>
        <p:spPr/>
        <p:txBody>
          <a:bodyPr/>
          <a:lstStyle/>
          <a:p>
            <a:r>
              <a:rPr lang="en-US" dirty="0"/>
              <a:t>In our next lesson, we'll learn about the basic principles of </a:t>
            </a:r>
            <a:r>
              <a:rPr lang="en-US"/>
              <a:t>well-designed software </a:t>
            </a:r>
            <a:endParaRPr lang="en-US" dirty="0"/>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21</a:t>
            </a:fld>
            <a:endParaRPr lang="en-US"/>
          </a:p>
        </p:txBody>
      </p:sp>
    </p:spTree>
    <p:extLst>
      <p:ext uri="{BB962C8B-B14F-4D97-AF65-F5344CB8AC3E}">
        <p14:creationId xmlns:p14="http://schemas.microsoft.com/office/powerpoint/2010/main" val="74333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a:prstGeom prst="rect">
            <a:avLst/>
          </a:prstGeom>
        </p:spPr>
        <p:txBody>
          <a:bodyPr/>
          <a:lstStyle>
            <a:lvl1pPr>
              <a:defRPr>
                <a:solidFill>
                  <a:srgbClr val="005493"/>
                </a:solidFill>
              </a:defRPr>
            </a:lvl1pPr>
          </a:lstStyle>
          <a:p>
            <a:r>
              <a:rPr lang="en-US" dirty="0"/>
              <a:t>Instructors</a:t>
            </a:r>
            <a:endParaRPr dirty="0"/>
          </a:p>
        </p:txBody>
      </p:sp>
      <p:sp>
        <p:nvSpPr>
          <p:cNvPr id="13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pic>
        <p:nvPicPr>
          <p:cNvPr id="8" name="Picture 2">
            <a:extLst>
              <a:ext uri="{FF2B5EF4-FFF2-40B4-BE49-F238E27FC236}">
                <a16:creationId xmlns:a16="http://schemas.microsoft.com/office/drawing/2014/main" id="{C41A76B9-2C76-4580-A2E3-C5B45C5885A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451" y="1961619"/>
            <a:ext cx="2883643" cy="2883643"/>
          </a:xfrm>
          <a:prstGeom prst="rect">
            <a:avLst/>
          </a:prstGeom>
          <a:noFill/>
          <a:extLst>
            <a:ext uri="{909E8E84-426E-40DD-AFC4-6F175D3DCCD1}">
              <a14:hiddenFill xmlns:a14="http://schemas.microsoft.com/office/drawing/2010/main">
                <a:solidFill>
                  <a:srgbClr val="FFFFFF"/>
                </a:solidFill>
              </a14:hiddenFill>
            </a:ext>
          </a:extLst>
        </p:spPr>
      </p:pic>
      <p:pic>
        <p:nvPicPr>
          <p:cNvPr id="9" name="IMG_5509.jpeg" descr="IMG_5509.jpeg">
            <a:extLst>
              <a:ext uri="{FF2B5EF4-FFF2-40B4-BE49-F238E27FC236}">
                <a16:creationId xmlns:a16="http://schemas.microsoft.com/office/drawing/2014/main" id="{AD459D4D-1C7C-43C4-9D61-8EB4894662B2}"/>
              </a:ext>
            </a:extLst>
          </p:cNvPr>
          <p:cNvPicPr>
            <a:picLocks noChangeAspect="1"/>
          </p:cNvPicPr>
          <p:nvPr/>
        </p:nvPicPr>
        <p:blipFill rotWithShape="1">
          <a:blip r:embed="rId3"/>
          <a:srcRect r="23587"/>
          <a:stretch/>
        </p:blipFill>
        <p:spPr>
          <a:xfrm>
            <a:off x="7827065" y="1961620"/>
            <a:ext cx="2883643" cy="2934762"/>
          </a:xfrm>
          <a:prstGeom prst="rect">
            <a:avLst/>
          </a:prstGeom>
          <a:ln w="12700">
            <a:miter lim="400000"/>
          </a:ln>
        </p:spPr>
      </p:pic>
      <p:pic>
        <p:nvPicPr>
          <p:cNvPr id="10" name="Picture 4" descr="[Mitch 2007-12]">
            <a:extLst>
              <a:ext uri="{FF2B5EF4-FFF2-40B4-BE49-F238E27FC236}">
                <a16:creationId xmlns:a16="http://schemas.microsoft.com/office/drawing/2014/main" id="{1D9765B5-3C73-4797-A776-47F1903B9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512" y="1961620"/>
            <a:ext cx="2529968" cy="29347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AF1A5E-CF2C-4F6C-AD06-8F79A5F94003}"/>
              </a:ext>
            </a:extLst>
          </p:cNvPr>
          <p:cNvSpPr txBox="1"/>
          <p:nvPr/>
        </p:nvSpPr>
        <p:spPr>
          <a:xfrm>
            <a:off x="1432297"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Mitch Wand     </a:t>
            </a:r>
          </a:p>
        </p:txBody>
      </p:sp>
      <p:sp>
        <p:nvSpPr>
          <p:cNvPr id="14" name="TextBox 13">
            <a:extLst>
              <a:ext uri="{FF2B5EF4-FFF2-40B4-BE49-F238E27FC236}">
                <a16:creationId xmlns:a16="http://schemas.microsoft.com/office/drawing/2014/main" id="{1A2C6B78-75B5-4B9F-94DD-D71A7F3DFA6F}"/>
              </a:ext>
            </a:extLst>
          </p:cNvPr>
          <p:cNvSpPr txBox="1"/>
          <p:nvPr/>
        </p:nvSpPr>
        <p:spPr>
          <a:xfrm>
            <a:off x="8178689"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Jonathan Bell</a:t>
            </a:r>
          </a:p>
        </p:txBody>
      </p:sp>
      <p:sp>
        <p:nvSpPr>
          <p:cNvPr id="15" name="TextBox 14">
            <a:extLst>
              <a:ext uri="{FF2B5EF4-FFF2-40B4-BE49-F238E27FC236}">
                <a16:creationId xmlns:a16="http://schemas.microsoft.com/office/drawing/2014/main" id="{418EBC79-D586-4EF1-9F65-B76A9E709F75}"/>
              </a:ext>
            </a:extLst>
          </p:cNvPr>
          <p:cNvSpPr txBox="1"/>
          <p:nvPr/>
        </p:nvSpPr>
        <p:spPr>
          <a:xfrm>
            <a:off x="4695644"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Frank Tip</a:t>
            </a:r>
          </a:p>
        </p:txBody>
      </p:sp>
      <p:sp>
        <p:nvSpPr>
          <p:cNvPr id="2" name="Cross 1">
            <a:extLst>
              <a:ext uri="{FF2B5EF4-FFF2-40B4-BE49-F238E27FC236}">
                <a16:creationId xmlns:a16="http://schemas.microsoft.com/office/drawing/2014/main" id="{36954A4F-5A35-410B-921B-6816F2BBC977}"/>
              </a:ext>
            </a:extLst>
          </p:cNvPr>
          <p:cNvSpPr/>
          <p:nvPr/>
        </p:nvSpPr>
        <p:spPr>
          <a:xfrm rot="2707361">
            <a:off x="4617668" y="1974426"/>
            <a:ext cx="2410269" cy="2412459"/>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endParaRPr lang="en-US" sz="2531">
              <a:solidFill>
                <a:srgbClr val="FFFFFF"/>
              </a:solidFill>
              <a:sym typeface="Helvetica Neue Light"/>
            </a:endParaRPr>
          </a:p>
        </p:txBody>
      </p:sp>
    </p:spTree>
    <p:extLst>
      <p:ext uri="{BB962C8B-B14F-4D97-AF65-F5344CB8AC3E}">
        <p14:creationId xmlns:p14="http://schemas.microsoft.com/office/powerpoint/2010/main" val="3774186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4</a:t>
            </a:fld>
            <a:endParaRPr lang="en-US"/>
          </a:p>
        </p:txBody>
      </p:sp>
      <p:pic>
        <p:nvPicPr>
          <p:cNvPr id="166" name="Alexi Turcotte.jpg" descr="Alexi Turcotte.jpg"/>
          <p:cNvPicPr>
            <a:picLocks noChangeAspect="1"/>
          </p:cNvPicPr>
          <p:nvPr/>
        </p:nvPicPr>
        <p:blipFill>
          <a:blip r:embed="rId2"/>
          <a:srcRect t="21560" r="24157" b="21560"/>
          <a:stretch>
            <a:fillRect/>
          </a:stretch>
        </p:blipFill>
        <p:spPr>
          <a:xfrm>
            <a:off x="529553" y="1802996"/>
            <a:ext cx="2036615" cy="2036538"/>
          </a:xfrm>
          <a:prstGeom prst="rect">
            <a:avLst/>
          </a:prstGeom>
          <a:ln w="12700">
            <a:miter lim="400000"/>
          </a:ln>
        </p:spPr>
      </p:pic>
      <p:pic>
        <p:nvPicPr>
          <p:cNvPr id="167" name="Jake Feinbaum.jpeg" descr="Jake Feinbaum.jpeg"/>
          <p:cNvPicPr>
            <a:picLocks noChangeAspect="1"/>
          </p:cNvPicPr>
          <p:nvPr/>
        </p:nvPicPr>
        <p:blipFill>
          <a:blip r:embed="rId3"/>
          <a:srcRect t="20592" b="4199"/>
          <a:stretch>
            <a:fillRect/>
          </a:stretch>
        </p:blipFill>
        <p:spPr>
          <a:xfrm>
            <a:off x="7202698" y="1802996"/>
            <a:ext cx="2036518" cy="2038637"/>
          </a:xfrm>
          <a:prstGeom prst="rect">
            <a:avLst/>
          </a:prstGeom>
          <a:ln w="12700">
            <a:miter lim="400000"/>
          </a:ln>
        </p:spPr>
      </p:pic>
      <p:pic>
        <p:nvPicPr>
          <p:cNvPr id="168" name="Magnus Frennberg.png" descr="Magnus Frennberg.png"/>
          <p:cNvPicPr>
            <a:picLocks noChangeAspect="1"/>
          </p:cNvPicPr>
          <p:nvPr/>
        </p:nvPicPr>
        <p:blipFill>
          <a:blip r:embed="rId4"/>
          <a:stretch>
            <a:fillRect/>
          </a:stretch>
        </p:blipFill>
        <p:spPr>
          <a:xfrm>
            <a:off x="2891100" y="4426827"/>
            <a:ext cx="2203451" cy="2114551"/>
          </a:xfrm>
          <a:prstGeom prst="rect">
            <a:avLst/>
          </a:prstGeom>
          <a:ln w="12700">
            <a:miter lim="400000"/>
          </a:ln>
        </p:spPr>
      </p:pic>
      <p:pic>
        <p:nvPicPr>
          <p:cNvPr id="169" name="Prajakta Rodrigues.jpg" descr="Prajakta Rodrigues.jpg"/>
          <p:cNvPicPr>
            <a:picLocks noChangeAspect="1"/>
          </p:cNvPicPr>
          <p:nvPr/>
        </p:nvPicPr>
        <p:blipFill>
          <a:blip r:embed="rId5"/>
          <a:srcRect l="23324" t="21089" r="26785" b="33188"/>
          <a:stretch>
            <a:fillRect/>
          </a:stretch>
        </p:blipFill>
        <p:spPr>
          <a:xfrm>
            <a:off x="5016540" y="1819664"/>
            <a:ext cx="1979230" cy="1977865"/>
          </a:xfrm>
          <a:prstGeom prst="rect">
            <a:avLst/>
          </a:prstGeom>
          <a:ln w="12700">
            <a:miter lim="400000"/>
          </a:ln>
        </p:spPr>
      </p:pic>
      <p:pic>
        <p:nvPicPr>
          <p:cNvPr id="171" name="Satyajit Gokhale.jpg" descr="Satyajit Gokhale.jpg"/>
          <p:cNvPicPr>
            <a:picLocks noChangeAspect="1"/>
          </p:cNvPicPr>
          <p:nvPr/>
        </p:nvPicPr>
        <p:blipFill>
          <a:blip r:embed="rId6"/>
          <a:srcRect/>
          <a:stretch>
            <a:fillRect/>
          </a:stretch>
        </p:blipFill>
        <p:spPr>
          <a:xfrm>
            <a:off x="547104" y="4426827"/>
            <a:ext cx="2036615" cy="2011183"/>
          </a:xfrm>
          <a:prstGeom prst="rect">
            <a:avLst/>
          </a:prstGeom>
          <a:ln w="12700">
            <a:miter lim="400000"/>
          </a:ln>
        </p:spPr>
      </p:pic>
      <p:pic>
        <p:nvPicPr>
          <p:cNvPr id="172" name="Weijie Deng.jpeg" descr="Weijie Deng.jpeg"/>
          <p:cNvPicPr>
            <a:picLocks noChangeAspect="1"/>
          </p:cNvPicPr>
          <p:nvPr/>
        </p:nvPicPr>
        <p:blipFill>
          <a:blip r:embed="rId7"/>
          <a:srcRect l="9093" t="11518" r="9093" b="26878"/>
          <a:stretch>
            <a:fillRect/>
          </a:stretch>
        </p:blipFill>
        <p:spPr>
          <a:xfrm>
            <a:off x="5336120" y="4462247"/>
            <a:ext cx="2036466" cy="2043788"/>
          </a:xfrm>
          <a:prstGeom prst="rect">
            <a:avLst/>
          </a:prstGeom>
          <a:ln w="12700">
            <a:miter lim="400000"/>
          </a:ln>
        </p:spPr>
      </p:pic>
      <p:sp>
        <p:nvSpPr>
          <p:cNvPr id="174" name="Alexi Turcotte"/>
          <p:cNvSpPr txBox="1"/>
          <p:nvPr/>
        </p:nvSpPr>
        <p:spPr>
          <a:xfrm>
            <a:off x="840277" y="3828181"/>
            <a:ext cx="133209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Alexi Turcotte</a:t>
            </a:r>
          </a:p>
        </p:txBody>
      </p:sp>
      <p:sp>
        <p:nvSpPr>
          <p:cNvPr id="175" name="Weijie (Ben) Deng"/>
          <p:cNvSpPr txBox="1"/>
          <p:nvPr/>
        </p:nvSpPr>
        <p:spPr>
          <a:xfrm>
            <a:off x="5435546" y="6554337"/>
            <a:ext cx="173720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Weijie (Ben) Deng</a:t>
            </a:r>
          </a:p>
        </p:txBody>
      </p:sp>
      <p:sp>
        <p:nvSpPr>
          <p:cNvPr id="176" name="Magnus Frennberg"/>
          <p:cNvSpPr txBox="1"/>
          <p:nvPr/>
        </p:nvSpPr>
        <p:spPr>
          <a:xfrm>
            <a:off x="2891468" y="6554337"/>
            <a:ext cx="181966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Magnus Frennberg</a:t>
            </a:r>
          </a:p>
        </p:txBody>
      </p:sp>
      <p:sp>
        <p:nvSpPr>
          <p:cNvPr id="177" name="Jake Feinbaum"/>
          <p:cNvSpPr txBox="1"/>
          <p:nvPr/>
        </p:nvSpPr>
        <p:spPr>
          <a:xfrm>
            <a:off x="7443009" y="3889726"/>
            <a:ext cx="143186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Jake Feinbaum</a:t>
            </a:r>
          </a:p>
        </p:txBody>
      </p:sp>
      <p:pic>
        <p:nvPicPr>
          <p:cNvPr id="170" name="Rajath Kashyap.jpg" descr="Rajath Kashyap.jpg"/>
          <p:cNvPicPr>
            <a:picLocks noChangeAspect="1"/>
          </p:cNvPicPr>
          <p:nvPr/>
        </p:nvPicPr>
        <p:blipFill>
          <a:blip r:embed="rId8"/>
          <a:srcRect l="16314" t="13829" r="31710" b="31506"/>
          <a:stretch>
            <a:fillRect/>
          </a:stretch>
        </p:blipFill>
        <p:spPr>
          <a:xfrm>
            <a:off x="2710202" y="1679156"/>
            <a:ext cx="2203445" cy="2197611"/>
          </a:xfrm>
          <a:prstGeom prst="rect">
            <a:avLst/>
          </a:prstGeom>
          <a:ln w="12700">
            <a:miter lim="400000"/>
          </a:ln>
        </p:spPr>
      </p:pic>
      <p:sp>
        <p:nvSpPr>
          <p:cNvPr id="178" name="Satyajit Gokhale"/>
          <p:cNvSpPr txBox="1"/>
          <p:nvPr/>
        </p:nvSpPr>
        <p:spPr>
          <a:xfrm>
            <a:off x="719117" y="6554337"/>
            <a:ext cx="1563761"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Satyajit Gokhale</a:t>
            </a:r>
          </a:p>
        </p:txBody>
      </p:sp>
      <p:sp>
        <p:nvSpPr>
          <p:cNvPr id="179" name="Rajath Kashyap"/>
          <p:cNvSpPr txBox="1"/>
          <p:nvPr/>
        </p:nvSpPr>
        <p:spPr>
          <a:xfrm>
            <a:off x="2994746" y="3889726"/>
            <a:ext cx="146905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err="1"/>
              <a:t>Rajath</a:t>
            </a:r>
            <a:r>
              <a:rPr dirty="0"/>
              <a:t> Kashyap</a:t>
            </a:r>
          </a:p>
        </p:txBody>
      </p:sp>
      <p:sp>
        <p:nvSpPr>
          <p:cNvPr id="180" name="Prajakta Rodrigues"/>
          <p:cNvSpPr txBox="1"/>
          <p:nvPr/>
        </p:nvSpPr>
        <p:spPr>
          <a:xfrm>
            <a:off x="5042772" y="3889726"/>
            <a:ext cx="179472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Prajakta Rodrigues</a:t>
            </a:r>
          </a:p>
        </p:txBody>
      </p:sp>
      <p:sp>
        <p:nvSpPr>
          <p:cNvPr id="20" name="Cross 19">
            <a:extLst>
              <a:ext uri="{FF2B5EF4-FFF2-40B4-BE49-F238E27FC236}">
                <a16:creationId xmlns:a16="http://schemas.microsoft.com/office/drawing/2014/main" id="{597B0AC9-2FFD-458E-BFF4-69E6971F4F54}"/>
              </a:ext>
            </a:extLst>
          </p:cNvPr>
          <p:cNvSpPr/>
          <p:nvPr/>
        </p:nvSpPr>
        <p:spPr>
          <a:xfrm rot="2707361">
            <a:off x="4617668" y="1974426"/>
            <a:ext cx="2410269" cy="2412459"/>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endParaRPr lang="en-US" sz="2531">
              <a:solidFill>
                <a:srgbClr val="FFFFFF"/>
              </a:solidFill>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what SE is and why it’s important</a:t>
            </a:r>
          </a:p>
          <a:p>
            <a:pPr lvl="1"/>
            <a:r>
              <a:rPr lang="en-US" dirty="0"/>
              <a:t>List your weekly obligations as a student</a:t>
            </a:r>
          </a:p>
          <a:p>
            <a:pPr lvl="1"/>
            <a:r>
              <a:rPr lang="en-US" dirty="0"/>
              <a:t>List the requirements for completing the course</a:t>
            </a:r>
          </a:p>
          <a:p>
            <a:pPr lvl="1"/>
            <a:r>
              <a:rPr lang="en-US" dirty="0"/>
              <a:t>Explain how assignments will be graded</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6</a:t>
            </a:fld>
            <a:endParaRPr lang="en-US"/>
          </a:p>
        </p:txBody>
      </p:sp>
      <p:sp>
        <p:nvSpPr>
          <p:cNvPr id="4" name="Arrow: Left 3">
            <a:extLst>
              <a:ext uri="{FF2B5EF4-FFF2-40B4-BE49-F238E27FC236}">
                <a16:creationId xmlns:a16="http://schemas.microsoft.com/office/drawing/2014/main" id="{CF0E1985-04DA-4A70-9971-EF174F6337C4}"/>
              </a:ext>
            </a:extLst>
          </p:cNvPr>
          <p:cNvSpPr/>
          <p:nvPr/>
        </p:nvSpPr>
        <p:spPr>
          <a:xfrm>
            <a:off x="8919337" y="2474660"/>
            <a:ext cx="2515766" cy="916949"/>
          </a:xfrm>
          <a:prstGeom prst="leftArrow">
            <a:avLst/>
          </a:prstGeom>
          <a:solidFill>
            <a:srgbClr val="FFFF00"/>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r>
              <a:rPr lang="en-US" sz="2531" dirty="0">
                <a:sym typeface="Helvetica Neue Light"/>
              </a:rPr>
              <a:t>To be finalized</a:t>
            </a:r>
          </a:p>
        </p:txBody>
      </p:sp>
      <p:sp>
        <p:nvSpPr>
          <p:cNvPr id="6" name="Arrow: Left 5">
            <a:extLst>
              <a:ext uri="{FF2B5EF4-FFF2-40B4-BE49-F238E27FC236}">
                <a16:creationId xmlns:a16="http://schemas.microsoft.com/office/drawing/2014/main" id="{C1F29358-809A-4DD9-8FE0-24EB5684F1DD}"/>
              </a:ext>
            </a:extLst>
          </p:cNvPr>
          <p:cNvSpPr/>
          <p:nvPr/>
        </p:nvSpPr>
        <p:spPr>
          <a:xfrm>
            <a:off x="6834753" y="3007917"/>
            <a:ext cx="4858719" cy="916949"/>
          </a:xfrm>
          <a:prstGeom prst="leftArrow">
            <a:avLst>
              <a:gd name="adj1" fmla="val 50000"/>
              <a:gd name="adj2" fmla="val 19901"/>
            </a:avLst>
          </a:prstGeom>
          <a:solidFill>
            <a:srgbClr val="FFFF00"/>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r>
              <a:rPr lang="en-US" sz="2531" dirty="0">
                <a:sym typeface="Helvetica Neue Light"/>
              </a:rPr>
              <a:t>Or maybe not... too much for now.</a:t>
            </a:r>
          </a:p>
        </p:txBody>
      </p:sp>
    </p:spTree>
    <p:extLst>
      <p:ext uri="{BB962C8B-B14F-4D97-AF65-F5344CB8AC3E}">
        <p14:creationId xmlns:p14="http://schemas.microsoft.com/office/powerpoint/2010/main" val="3915051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dirty="0"/>
              <a:t>What is software engineering?</a:t>
            </a:r>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dirty="0"/>
              <a:t>Good code is necessary but not sufficient</a:t>
            </a:r>
          </a:p>
          <a:p>
            <a:r>
              <a:rPr lang="en-US" dirty="0"/>
              <a:t>Software Engineering encompasses the tools and processes that we use to design, construct and maintain programs over time. </a:t>
            </a:r>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13482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9160-F1CD-46BE-8FA9-539DEA7A86A8}"/>
              </a:ext>
            </a:extLst>
          </p:cNvPr>
          <p:cNvSpPr>
            <a:spLocks noGrp="1"/>
          </p:cNvSpPr>
          <p:nvPr>
            <p:ph type="title"/>
          </p:nvPr>
        </p:nvSpPr>
        <p:spPr/>
        <p:txBody>
          <a:bodyPr/>
          <a:lstStyle/>
          <a:p>
            <a:r>
              <a:rPr lang="en-US" dirty="0"/>
              <a:t>Good code is necessary but not sufficient</a:t>
            </a:r>
          </a:p>
        </p:txBody>
      </p:sp>
      <p:sp>
        <p:nvSpPr>
          <p:cNvPr id="3" name="Text Placeholder 2">
            <a:extLst>
              <a:ext uri="{FF2B5EF4-FFF2-40B4-BE49-F238E27FC236}">
                <a16:creationId xmlns:a16="http://schemas.microsoft.com/office/drawing/2014/main" id="{9B785202-0527-4BED-9195-BD1721F90A93}"/>
              </a:ext>
            </a:extLst>
          </p:cNvPr>
          <p:cNvSpPr>
            <a:spLocks noGrp="1"/>
          </p:cNvSpPr>
          <p:nvPr>
            <p:ph idx="1"/>
          </p:nvPr>
        </p:nvSpPr>
        <p:spPr/>
        <p:txBody>
          <a:bodyPr>
            <a:normAutofit/>
          </a:bodyPr>
          <a:lstStyle/>
          <a:p>
            <a:r>
              <a:rPr lang="en-US" dirty="0"/>
              <a:t>Developing software is a </a:t>
            </a:r>
            <a:r>
              <a:rPr lang="en-US" b="1" i="1" dirty="0"/>
              <a:t>systems enterprise</a:t>
            </a:r>
          </a:p>
          <a:p>
            <a:pPr lvl="1"/>
            <a:r>
              <a:rPr lang="en-US" dirty="0"/>
              <a:t>there are many stakeholders</a:t>
            </a:r>
          </a:p>
          <a:p>
            <a:pPr lvl="1"/>
            <a:r>
              <a:rPr lang="en-US" dirty="0"/>
              <a:t>how to determine the requirements?</a:t>
            </a:r>
          </a:p>
          <a:p>
            <a:pPr lvl="1"/>
            <a:r>
              <a:rPr lang="en-US" dirty="0"/>
              <a:t>how to design code for:</a:t>
            </a:r>
          </a:p>
          <a:p>
            <a:pPr lvl="2"/>
            <a:r>
              <a:rPr lang="en-US" dirty="0"/>
              <a:t> reuse, readability, scale? other factors?</a:t>
            </a:r>
          </a:p>
          <a:p>
            <a:pPr lvl="1"/>
            <a:r>
              <a:rPr lang="en-US" dirty="0"/>
              <a:t>how to organize the development process?</a:t>
            </a:r>
          </a:p>
          <a:p>
            <a:pPr lvl="1"/>
            <a:r>
              <a:rPr lang="en-US" dirty="0"/>
              <a:t>how to make sure you've built the thing right?</a:t>
            </a:r>
          </a:p>
          <a:p>
            <a:pPr lvl="1"/>
            <a:r>
              <a:rPr lang="en-US" dirty="0"/>
              <a:t>how to make sure you've built the right thing?</a:t>
            </a:r>
          </a:p>
          <a:p>
            <a:pPr lvl="1"/>
            <a:endParaRPr lang="en-US" dirty="0"/>
          </a:p>
        </p:txBody>
      </p:sp>
      <p:sp>
        <p:nvSpPr>
          <p:cNvPr id="4" name="Slide Number Placeholder 3">
            <a:extLst>
              <a:ext uri="{FF2B5EF4-FFF2-40B4-BE49-F238E27FC236}">
                <a16:creationId xmlns:a16="http://schemas.microsoft.com/office/drawing/2014/main" id="{058D416C-4FDF-4DDB-B02D-6B36EF1E1AA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8</a:t>
            </a:fld>
            <a:endParaRPr lang="en-US"/>
          </a:p>
        </p:txBody>
      </p:sp>
    </p:spTree>
    <p:extLst>
      <p:ext uri="{BB962C8B-B14F-4D97-AF65-F5344CB8AC3E}">
        <p14:creationId xmlns:p14="http://schemas.microsoft.com/office/powerpoint/2010/main" val="1789365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dirty="0"/>
              <a:t>SE includes Tools and Processes</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idx="1"/>
          </p:nvPr>
        </p:nvSpPr>
        <p:spPr/>
        <p:txBody>
          <a:bodyPr>
            <a:normAutofit/>
          </a:bodyPr>
          <a:lstStyle/>
          <a:p>
            <a:r>
              <a:rPr lang="en-US" dirty="0"/>
              <a:t>The answers to those questions will depend on things like:</a:t>
            </a:r>
          </a:p>
          <a:p>
            <a:pPr lvl="1"/>
            <a:r>
              <a:rPr lang="en-US" dirty="0"/>
              <a:t>the size of the team</a:t>
            </a:r>
          </a:p>
          <a:p>
            <a:pPr lvl="1"/>
            <a:r>
              <a:rPr lang="en-US" dirty="0"/>
              <a:t>the size of the product</a:t>
            </a:r>
          </a:p>
          <a:p>
            <a:pPr lvl="1"/>
            <a:r>
              <a:rPr lang="en-US" dirty="0"/>
              <a:t>the longevity of the product</a:t>
            </a:r>
          </a:p>
          <a:p>
            <a:r>
              <a:rPr lang="en-US" dirty="0"/>
              <a:t>There's no one "right" way; there are always tradeoffs.</a:t>
            </a:r>
          </a:p>
          <a:p>
            <a:r>
              <a:rPr lang="en-US" dirty="0"/>
              <a:t>But there are best practices, which we will expect you to follow.</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9</a:t>
            </a:fld>
            <a:endParaRPr lang="en-US"/>
          </a:p>
        </p:txBody>
      </p:sp>
    </p:spTree>
    <p:extLst>
      <p:ext uri="{BB962C8B-B14F-4D97-AF65-F5344CB8AC3E}">
        <p14:creationId xmlns:p14="http://schemas.microsoft.com/office/powerpoint/2010/main" val="1909338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1222</Words>
  <Application>Microsoft Office PowerPoint</Application>
  <PresentationFormat>Widescreen</PresentationFormat>
  <Paragraphs>139</Paragraphs>
  <Slides>21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Lucida Console</vt:lpstr>
      <vt:lpstr>Verdana</vt:lpstr>
      <vt:lpstr>Office Theme</vt:lpstr>
      <vt:lpstr>CS 4350: Fundamentals of Software Engineering CS 5500: Foundations of Software Engineering  Lesson 1.1 Course Introduction</vt:lpstr>
      <vt:lpstr>  CS 4350: Fundamentals of Software Engineering CS 5500: Foundations of Software Engineering  Lesson 1.1 Course Introduction</vt:lpstr>
      <vt:lpstr>Instructors</vt:lpstr>
      <vt:lpstr>Teaching Assistants</vt:lpstr>
      <vt:lpstr>Learning Objectives for this course:</vt:lpstr>
      <vt:lpstr>Learning Objectives for this Lesson</vt:lpstr>
      <vt:lpstr>What is software engineering?</vt:lpstr>
      <vt:lpstr>Good code is necessary but not sufficient</vt:lpstr>
      <vt:lpstr>SE includes Tools and Processes</vt:lpstr>
      <vt:lpstr>Approach</vt:lpstr>
      <vt:lpstr>Technology</vt:lpstr>
      <vt:lpstr>Course Mechanics</vt:lpstr>
      <vt:lpstr>Laboratories (Tutorials)</vt:lpstr>
      <vt:lpstr>Pedagogy</vt:lpstr>
      <vt:lpstr>Course Requirements</vt:lpstr>
      <vt:lpstr>Grade Appeal Policy</vt:lpstr>
      <vt:lpstr>Late Policy</vt:lpstr>
      <vt:lpstr>Academic Integrity (1)</vt:lpstr>
      <vt:lpstr>Academic Integrity (2)</vt:lpstr>
      <vt:lpstr>Review</vt:lpstr>
      <vt:lpstr>OK, now let’s get down to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8</cp:revision>
  <dcterms:created xsi:type="dcterms:W3CDTF">2021-01-07T15:19:22Z</dcterms:created>
  <dcterms:modified xsi:type="dcterms:W3CDTF">2021-01-07T16:33:11Z</dcterms:modified>
</cp:coreProperties>
</file>